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65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0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60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078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85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6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317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8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73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708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642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EA1BB-C941-4F2D-A172-F72A0AED7317}" type="datetimeFigureOut">
              <a:rPr lang="es-ES" smtClean="0"/>
              <a:t>03/05/2016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3EE34-F1F2-4839-B7C2-94B2798FA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1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jpg"/><Relationship Id="rId3" Type="http://schemas.openxmlformats.org/officeDocument/2006/relationships/image" Target="../media/image11.png"/><Relationship Id="rId7" Type="http://schemas.openxmlformats.org/officeDocument/2006/relationships/image" Target="../media/image16.jpg"/><Relationship Id="rId12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0.jp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19.jpg"/><Relationship Id="rId4" Type="http://schemas.openxmlformats.org/officeDocument/2006/relationships/image" Target="../media/image12.png"/><Relationship Id="rId9" Type="http://schemas.openxmlformats.org/officeDocument/2006/relationships/image" Target="../media/image18.jp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22352" cy="346863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351">
            <a:off x="116399" y="4768802"/>
            <a:ext cx="2099355" cy="190464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4492">
            <a:off x="5393573" y="2820214"/>
            <a:ext cx="6842774" cy="4358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67" y="236472"/>
            <a:ext cx="4138247" cy="27660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6" y="4765837"/>
            <a:ext cx="2251513" cy="20426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" y="3022120"/>
            <a:ext cx="4952216" cy="214119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653">
            <a:off x="3446264" y="4655338"/>
            <a:ext cx="2268008" cy="205765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595866" y="6334780"/>
            <a:ext cx="4596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002060"/>
                </a:solidFill>
                <a:latin typeface="LoveNessThree" panose="02000603000000000000" pitchFamily="2" charset="0"/>
                <a:ea typeface="LoveNessThree" panose="02000603000000000000" pitchFamily="2" charset="0"/>
              </a:rPr>
              <a:t>#</a:t>
            </a:r>
            <a:r>
              <a:rPr lang="es-ES" sz="2800" dirty="0" err="1" smtClean="0">
                <a:solidFill>
                  <a:srgbClr val="002060"/>
                </a:solidFill>
                <a:latin typeface="Candy Round BTN" panose="020F0604020102040306" pitchFamily="34" charset="0"/>
              </a:rPr>
              <a:t>MonitoresConsolación</a:t>
            </a:r>
            <a:endParaRPr lang="es-ES" sz="2800" dirty="0">
              <a:solidFill>
                <a:srgbClr val="002060"/>
              </a:solidFill>
              <a:latin typeface="Candy Round BTN" panose="020F0604020102040306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59" y="6507191"/>
            <a:ext cx="382013" cy="310574"/>
          </a:xfrm>
          <a:prstGeom prst="rect">
            <a:avLst/>
          </a:prstGeom>
        </p:spPr>
      </p:pic>
      <p:pic>
        <p:nvPicPr>
          <p:cNvPr id="1026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74" y="6507190"/>
            <a:ext cx="292093" cy="29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6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Conector recto 5"/>
          <p:cNvCxnSpPr/>
          <p:nvPr/>
        </p:nvCxnSpPr>
        <p:spPr>
          <a:xfrm flipV="1">
            <a:off x="176591" y="2169994"/>
            <a:ext cx="3606269" cy="27296"/>
          </a:xfrm>
          <a:prstGeom prst="line">
            <a:avLst/>
          </a:prstGeom>
          <a:ln w="66675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76591" y="1497775"/>
            <a:ext cx="36062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002060"/>
                </a:solidFill>
                <a:latin typeface="Candy Round BTN" panose="020F0604020102040306" pitchFamily="34" charset="0"/>
              </a:rPr>
              <a:t>Monitor 2. 0</a:t>
            </a:r>
            <a:endParaRPr lang="es-ES" sz="4400" b="1" dirty="0">
              <a:solidFill>
                <a:srgbClr val="002060"/>
              </a:solidFill>
              <a:latin typeface="Candy Round BTN" panose="020F0604020102040306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13983" y="2297374"/>
            <a:ext cx="1072227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“</a:t>
            </a:r>
            <a:r>
              <a:rPr lang="es-ES" sz="3200" b="1" dirty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Estar a la altura de la sana Ilustración de la época”</a:t>
            </a:r>
          </a:p>
          <a:p>
            <a:pPr algn="ctr"/>
            <a:r>
              <a:rPr lang="es-ES" sz="3200" b="1" dirty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María Rosa Molas</a:t>
            </a:r>
            <a:endParaRPr lang="es-ES" sz="3200" b="1" dirty="0">
              <a:solidFill>
                <a:srgbClr val="002060"/>
              </a:solidFill>
              <a:latin typeface="Candy Round BTN" panose="020F0604020102040306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13982" y="3577117"/>
            <a:ext cx="107222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El rol del monitor ha cambiado con la llegada de las nuevas tecnologías. Vivimos en una sociedad conectada y en red que propone nuevos retos y nos ofrece muchísimas posibilidades. </a:t>
            </a:r>
            <a:endParaRPr lang="es-ES" sz="2800" b="1" dirty="0">
              <a:latin typeface="Candy Round BTN" panose="020F060402010204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53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 MAGIA GRACIAS A FACEBOO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0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7 Rectángulo"/>
          <p:cNvSpPr/>
          <p:nvPr/>
        </p:nvSpPr>
        <p:spPr>
          <a:xfrm>
            <a:off x="734860" y="1924830"/>
            <a:ext cx="107222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“Ley Orgánica de protección civil del derecho al honor, a la intimidad personal y familiar y a la propia imagen”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866382" y="3661985"/>
            <a:ext cx="107222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Los padres tienen la obligación de velar por la intimidad y la imagen del menor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866381" y="4616092"/>
            <a:ext cx="10722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“Ley de protección de datos de carácter personal”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866382" y="5847946"/>
            <a:ext cx="107222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permite recabar datos de carácter personal de menores sin el consentimiento de sus padres</a:t>
            </a:r>
          </a:p>
        </p:txBody>
      </p:sp>
    </p:spTree>
    <p:extLst>
      <p:ext uri="{BB962C8B-B14F-4D97-AF65-F5344CB8AC3E}">
        <p14:creationId xmlns:p14="http://schemas.microsoft.com/office/powerpoint/2010/main" val="289706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734860" y="1924830"/>
            <a:ext cx="107222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Tomar conciencia de esto y hacer que los miembros del COM y del MIC sean conscientes de ello.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76591" y="3677066"/>
            <a:ext cx="117106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Nunca publicar fotos con menores desde nuestros perfiles personales.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todos los monitores de un lugar gestionan las redes de dicho lugar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ser amigos de menores en las redes sociales</a:t>
            </a:r>
          </a:p>
        </p:txBody>
      </p:sp>
    </p:spTree>
    <p:extLst>
      <p:ext uri="{BB962C8B-B14F-4D97-AF65-F5344CB8AC3E}">
        <p14:creationId xmlns:p14="http://schemas.microsoft.com/office/powerpoint/2010/main" val="147311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734860" y="1924830"/>
            <a:ext cx="3323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206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WHATSAPP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312" y="1760628"/>
            <a:ext cx="963837" cy="974733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0" y="2754827"/>
            <a:ext cx="1171060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debemos utilizarlo para mantener conversaciones privadas con los miembros más jóvenes del MCM. </a:t>
            </a:r>
          </a:p>
          <a:p>
            <a:pPr algn="just"/>
            <a:endParaRPr lang="es-ES" sz="3200" dirty="0">
              <a:latin typeface="Candy Round BTN" panose="020F0604020102040306" pitchFamily="34" charset="0"/>
              <a:sym typeface="Wingdings" panose="05000000000000000000" pitchFamily="2" charset="2"/>
            </a:endParaRPr>
          </a:p>
          <a:p>
            <a:pPr algn="just"/>
            <a:r>
              <a:rPr lang="es-ES" sz="32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SÍ podemos tener grupos de WhatsApp con todos los miembros de nuestro grupo. </a:t>
            </a:r>
          </a:p>
          <a:p>
            <a:pPr algn="just"/>
            <a:endParaRPr lang="es-ES" sz="3200" dirty="0">
              <a:latin typeface="Candy Round BTN" panose="020F0604020102040306" pitchFamily="34" charset="0"/>
              <a:sym typeface="Wingdings" panose="05000000000000000000" pitchFamily="2" charset="2"/>
            </a:endParaRPr>
          </a:p>
          <a:p>
            <a:pPr algn="ctr"/>
            <a:r>
              <a:rPr lang="es-ES" sz="3200" b="1" dirty="0" smtClean="0">
                <a:solidFill>
                  <a:srgbClr val="FF0000"/>
                </a:solidFill>
                <a:latin typeface="Candy Round BTN" panose="020F0604020102040306" pitchFamily="34" charset="0"/>
                <a:sym typeface="Wingdings" panose="05000000000000000000" pitchFamily="2" charset="2"/>
              </a:rPr>
              <a:t>¡OJO CON LOS GRUPOS DE WHATSAPP!</a:t>
            </a:r>
          </a:p>
        </p:txBody>
      </p:sp>
    </p:spTree>
    <p:extLst>
      <p:ext uri="{BB962C8B-B14F-4D97-AF65-F5344CB8AC3E}">
        <p14:creationId xmlns:p14="http://schemas.microsoft.com/office/powerpoint/2010/main" val="221646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176590" y="1549021"/>
            <a:ext cx="117106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Normas a establecer en nuestros grupos de WhatsApp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Uso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respetuoso (no hacer comentarios ofensivos de ningún tipo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precipitarse en los comentarios (dejar pasar un tiempo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precipitarse al dar credibilidad a los contenidos (asegurarse de la veracidad de lo que se dice, consultando diferentes fuentes de información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Evitar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las alarmas innecesarias (lo que afecta a uno, no tiene por qué afectarnos a todos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Peligro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de etiquetar a las personas y empezar a crear una imagen falsa de las personas (profesores, estudiantes, madres, padres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…).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Tener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presente el efecto de “descontextualización”. Importancia del contexto de producción, de recepción y de reproducción de las noticias o comentarios. </a:t>
            </a:r>
            <a:endParaRPr lang="es-ES" sz="2000" dirty="0" smtClean="0">
              <a:latin typeface="Candy Round BTN" panose="020F0604020102040306" pitchFamily="34" charset="0"/>
              <a:sym typeface="Wingdings" panose="05000000000000000000" pitchFamily="2" charset="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resolver cuestiones personales en el 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grupo.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Evitar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discusiones 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personalizadas.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Tener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presente el efecto de ampliación. Un comentario que entra en un espacio público toma una dimensión que escapa de nuestro 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control.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 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Practicar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el control emocional. No responder ningún WhatsApp en 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caliente.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No </a:t>
            </a:r>
            <a:r>
              <a:rPr lang="es-ES" sz="2000" dirty="0">
                <a:latin typeface="Candy Round BTN" panose="020F0604020102040306" pitchFamily="34" charset="0"/>
                <a:sym typeface="Wingdings" panose="05000000000000000000" pitchFamily="2" charset="2"/>
              </a:rPr>
              <a:t>enviar Spam de ningún tipo</a:t>
            </a:r>
            <a:r>
              <a:rPr lang="es-ES" sz="2000" dirty="0" smtClean="0">
                <a:latin typeface="Candy Round BTN" panose="020F0604020102040306" pitchFamily="34" charset="0"/>
                <a:sym typeface="Wingdings" panose="05000000000000000000" pitchFamily="2" charset="2"/>
              </a:rPr>
              <a:t>.</a:t>
            </a:r>
            <a:endParaRPr lang="es-ES" sz="2000" dirty="0">
              <a:latin typeface="Candy Round BTN" panose="020F0604020102040306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4577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3"/>
          <a:stretch/>
        </p:blipFill>
        <p:spPr>
          <a:xfrm>
            <a:off x="0" y="0"/>
            <a:ext cx="12192000" cy="15490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" y="-85028"/>
            <a:ext cx="10692406" cy="1719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41">
            <a:off x="9668792" y="872326"/>
            <a:ext cx="2525184" cy="1608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Conector recto 5"/>
          <p:cNvCxnSpPr/>
          <p:nvPr/>
        </p:nvCxnSpPr>
        <p:spPr>
          <a:xfrm flipV="1">
            <a:off x="176591" y="2169994"/>
            <a:ext cx="6783767" cy="27296"/>
          </a:xfrm>
          <a:prstGeom prst="line">
            <a:avLst/>
          </a:prstGeom>
          <a:ln w="66675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290891" y="1360615"/>
            <a:ext cx="682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err="1" smtClean="0">
                <a:solidFill>
                  <a:srgbClr val="002060"/>
                </a:solidFill>
                <a:latin typeface="Candy Round BTN" panose="020F0604020102040306" pitchFamily="34" charset="0"/>
              </a:rPr>
              <a:t>iMonitores</a:t>
            </a:r>
            <a:endParaRPr lang="es-ES" sz="5400" b="1" dirty="0">
              <a:solidFill>
                <a:srgbClr val="002060"/>
              </a:solidFill>
              <a:latin typeface="Candy Round BTN" panose="020F0604020102040306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939279" y="6400799"/>
            <a:ext cx="343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002060"/>
                </a:solidFill>
                <a:latin typeface="LoveNessThree" panose="02000603000000000000" pitchFamily="2" charset="0"/>
                <a:ea typeface="LoveNessThree" panose="02000603000000000000" pitchFamily="2" charset="0"/>
              </a:rPr>
              <a:t>#</a:t>
            </a:r>
            <a:r>
              <a:rPr lang="es-ES" sz="2800" dirty="0" err="1" smtClean="0">
                <a:solidFill>
                  <a:srgbClr val="002060"/>
                </a:solidFill>
                <a:latin typeface="Candy Round BTN" panose="020F0604020102040306" pitchFamily="34" charset="0"/>
              </a:rPr>
              <a:t>MonitoresConsolación</a:t>
            </a:r>
            <a:endParaRPr lang="es-ES" sz="2800" dirty="0">
              <a:solidFill>
                <a:srgbClr val="002060"/>
              </a:solidFill>
              <a:latin typeface="Candy Round BTN" panose="020F0604020102040306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943" y="6497951"/>
            <a:ext cx="382013" cy="310574"/>
          </a:xfrm>
          <a:prstGeom prst="rect">
            <a:avLst/>
          </a:prstGeom>
        </p:spPr>
      </p:pic>
      <p:pic>
        <p:nvPicPr>
          <p:cNvPr id="10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578" y="6497951"/>
            <a:ext cx="292093" cy="29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3"/>
          <a:stretch/>
        </p:blipFill>
        <p:spPr>
          <a:xfrm>
            <a:off x="4064140" y="2356276"/>
            <a:ext cx="3599008" cy="89934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33"/>
          <a:stretch/>
        </p:blipFill>
        <p:spPr>
          <a:xfrm>
            <a:off x="7952337" y="2356276"/>
            <a:ext cx="3599008" cy="8453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67"/>
          <a:stretch/>
        </p:blipFill>
        <p:spPr>
          <a:xfrm>
            <a:off x="176591" y="4873925"/>
            <a:ext cx="3599008" cy="8813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3"/>
          <a:stretch/>
        </p:blipFill>
        <p:spPr>
          <a:xfrm>
            <a:off x="4106715" y="4799741"/>
            <a:ext cx="3599008" cy="89934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67"/>
          <a:stretch/>
        </p:blipFill>
        <p:spPr>
          <a:xfrm>
            <a:off x="4106715" y="3627840"/>
            <a:ext cx="3599008" cy="88135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67"/>
          <a:stretch/>
        </p:blipFill>
        <p:spPr>
          <a:xfrm>
            <a:off x="176591" y="3617748"/>
            <a:ext cx="3599008" cy="8813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000"/>
          <a:stretch/>
        </p:blipFill>
        <p:spPr>
          <a:xfrm>
            <a:off x="176591" y="2384629"/>
            <a:ext cx="3598360" cy="863215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7952337" y="3594731"/>
            <a:ext cx="3477663" cy="9043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8036839" y="3490680"/>
            <a:ext cx="3233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MCM </a:t>
            </a:r>
            <a:r>
              <a:rPr lang="en-US" sz="3200" dirty="0" err="1" smtClean="0">
                <a:solidFill>
                  <a:schemeClr val="bg1"/>
                </a:solidFill>
              </a:rPr>
              <a:t>en</a:t>
            </a:r>
            <a:r>
              <a:rPr lang="en-US" sz="3200" dirty="0" smtClean="0">
                <a:solidFill>
                  <a:schemeClr val="bg1"/>
                </a:solidFill>
              </a:rPr>
              <a:t> las </a:t>
            </a:r>
            <a:r>
              <a:rPr lang="en-US" sz="3200" dirty="0" err="1" smtClean="0">
                <a:solidFill>
                  <a:schemeClr val="bg1"/>
                </a:solidFill>
              </a:rPr>
              <a:t>redes</a:t>
            </a:r>
            <a:endParaRPr lang="es-ES" sz="3200" dirty="0">
              <a:solidFill>
                <a:schemeClr val="bg1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422" y="4017099"/>
            <a:ext cx="1163974" cy="367966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7952337" y="4831292"/>
            <a:ext cx="3477663" cy="9043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/>
          <p:cNvSpPr txBox="1"/>
          <p:nvPr/>
        </p:nvSpPr>
        <p:spPr>
          <a:xfrm>
            <a:off x="7952337" y="4916251"/>
            <a:ext cx="2283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</a:rPr>
              <a:t>iRecursos</a:t>
            </a:r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435" y="5043937"/>
            <a:ext cx="710949" cy="4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0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394</Words>
  <Application>Microsoft Office PowerPoint</Application>
  <PresentationFormat>Panorámica</PresentationFormat>
  <Paragraphs>35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Candy Round BTN</vt:lpstr>
      <vt:lpstr>LoveNessThree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</dc:creator>
  <cp:lastModifiedBy>Ricardo</cp:lastModifiedBy>
  <cp:revision>18</cp:revision>
  <dcterms:created xsi:type="dcterms:W3CDTF">2016-04-14T15:31:20Z</dcterms:created>
  <dcterms:modified xsi:type="dcterms:W3CDTF">2016-05-03T07:25:40Z</dcterms:modified>
</cp:coreProperties>
</file>